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4"/>
  </p:handoutMasterIdLst>
  <p:sldIdLst>
    <p:sldId id="263" r:id="rId2"/>
    <p:sldId id="264" r:id="rId3"/>
    <p:sldId id="259" r:id="rId4"/>
    <p:sldId id="286" r:id="rId5"/>
    <p:sldId id="305" r:id="rId6"/>
    <p:sldId id="304" r:id="rId7"/>
    <p:sldId id="261" r:id="rId8"/>
    <p:sldId id="302" r:id="rId9"/>
    <p:sldId id="296" r:id="rId10"/>
    <p:sldId id="303" r:id="rId11"/>
    <p:sldId id="256" r:id="rId12"/>
    <p:sldId id="289" r:id="rId13"/>
  </p:sldIdLst>
  <p:sldSz cx="12192000" cy="6858000"/>
  <p:notesSz cx="6858000" cy="9144000"/>
  <p:embeddedFontLst>
    <p:embeddedFont>
      <p:font typeface="나눔스퀘어 Light" panose="020B060000010101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함초롬돋움" panose="020B0604000101010101" pitchFamily="50" charset="-127"/>
      <p:regular r:id="rId18"/>
      <p:bold r:id="rId19"/>
    </p:embeddedFont>
    <p:embeddedFont>
      <p:font typeface="나눔스퀘어 Bold" panose="020B0600000101010101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693"/>
    <a:srgbClr val="FEC0BE"/>
    <a:srgbClr val="FDC22F"/>
    <a:srgbClr val="FCB504"/>
    <a:srgbClr val="FFB329"/>
    <a:srgbClr val="FDC539"/>
    <a:srgbClr val="FDA467"/>
    <a:srgbClr val="FD827F"/>
    <a:srgbClr val="FFE2DD"/>
    <a:srgbClr val="C585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63" d="100"/>
          <a:sy n="63" d="100"/>
        </p:scale>
        <p:origin x="60" y="10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38634" y="1967214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4227666" y="2678160"/>
            <a:ext cx="265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accent1"/>
                </a:solidFill>
                <a:latin typeface="+mj-ea"/>
                <a:ea typeface="+mj-ea"/>
              </a:rPr>
              <a:t>데이터베이스 실무 </a:t>
            </a:r>
            <a:r>
              <a:rPr lang="en-US" altLang="ko-KR" b="1" dirty="0">
                <a:solidFill>
                  <a:schemeClr val="accent1"/>
                </a:solidFill>
                <a:latin typeface="+mj-ea"/>
                <a:ea typeface="+mj-ea"/>
              </a:rPr>
              <a:t>5</a:t>
            </a:r>
            <a:r>
              <a:rPr lang="ko-KR" altLang="en-US" b="1" dirty="0" smtClean="0">
                <a:solidFill>
                  <a:schemeClr val="accent1"/>
                </a:solidFill>
                <a:latin typeface="+mj-ea"/>
                <a:ea typeface="+mj-ea"/>
              </a:rPr>
              <a:t>조</a:t>
            </a:r>
            <a:endParaRPr lang="ko-KR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725979" y="3211730"/>
            <a:ext cx="621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학사관리 웹 제작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4227666" y="4326585"/>
            <a:ext cx="2654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2021246029 </a:t>
            </a: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신현성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2019253087 </a:t>
            </a:r>
            <a:r>
              <a:rPr lang="ko-KR" altLang="en-US" b="1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정명호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2016253058 </a:t>
            </a:r>
            <a:r>
              <a:rPr lang="ko-KR" altLang="en-US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김상협</a:t>
            </a:r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27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err="1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플로우</a:t>
            </a:r>
            <a:r>
              <a:rPr lang="ko-KR" altLang="en-US" sz="5400" spc="-3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차트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10" y="1410186"/>
            <a:ext cx="8211964" cy="50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0B73A-B813-4703-B90E-894D596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" y="0"/>
            <a:ext cx="12188203" cy="685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789ED-476F-4BBD-B7C4-90569E34FA07}"/>
              </a:ext>
            </a:extLst>
          </p:cNvPr>
          <p:cNvSpPr txBox="1"/>
          <p:nvPr/>
        </p:nvSpPr>
        <p:spPr>
          <a:xfrm>
            <a:off x="7980830" y="2985065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간트</a:t>
            </a:r>
            <a:r>
              <a:rPr lang="ko-KR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차트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DEFE10-7616-424A-9D84-C2C01A9C0519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31FDA-B7F7-4129-AC94-897857743709}"/>
                </a:ext>
              </a:extLst>
            </p:cNvPr>
            <p:cNvSpPr txBox="1"/>
            <p:nvPr/>
          </p:nvSpPr>
          <p:spPr>
            <a:xfrm>
              <a:off x="7478872" y="2144727"/>
              <a:ext cx="1851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</a:t>
              </a:r>
              <a:r>
                <a:rPr lang="en-US" altLang="ko-KR" sz="3600" b="1" dirty="0" smtClean="0">
                  <a:solidFill>
                    <a:schemeClr val="bg1"/>
                  </a:solidFill>
                </a:rPr>
                <a:t>4,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err="1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간트</a:t>
            </a:r>
            <a:r>
              <a:rPr lang="ko-KR" altLang="en-US" sz="5400" spc="-3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차트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8" y="1447500"/>
            <a:ext cx="8749192" cy="50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8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582"/>
            <a:ext cx="2280155" cy="584775"/>
            <a:chOff x="731520" y="1960582"/>
            <a:chExt cx="228015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03008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제작 배경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2575921"/>
            <a:ext cx="2280155" cy="584775"/>
            <a:chOff x="731520" y="1960582"/>
            <a:chExt cx="2280155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03008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800" spc="-150" dirty="0" smtClean="0">
                  <a:solidFill>
                    <a:srgbClr val="E7E6E6">
                      <a:lumMod val="25000"/>
                    </a:srgbClr>
                  </a:solidFill>
                  <a:latin typeface="나눔스퀘어 Bold"/>
                  <a:ea typeface="나눔스퀘어 Bold"/>
                </a:rPr>
                <a:t>업무 분담</a:t>
              </a:r>
              <a:endParaRPr lang="ko-KR" altLang="en-US" sz="2800" spc="-150" dirty="0">
                <a:solidFill>
                  <a:srgbClr val="E7E6E6">
                    <a:lumMod val="25000"/>
                  </a:srgbClr>
                </a:solidFill>
                <a:latin typeface="나눔스퀘어 Bold"/>
                <a:ea typeface="나눔스퀘어 Bold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3191260"/>
            <a:ext cx="2517400" cy="584775"/>
            <a:chOff x="731520" y="1960582"/>
            <a:chExt cx="2517400" cy="584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03008"/>
              <a:ext cx="1723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800" spc="-150" dirty="0" err="1" smtClean="0">
                  <a:solidFill>
                    <a:srgbClr val="E7E6E6">
                      <a:lumMod val="25000"/>
                    </a:srgbClr>
                  </a:solidFill>
                  <a:latin typeface="나눔스퀘어 Bold"/>
                  <a:ea typeface="나눔스퀘어 Bold"/>
                </a:rPr>
                <a:t>플로우차트</a:t>
              </a:r>
              <a:endParaRPr lang="ko-KR" altLang="en-US" sz="2800" spc="-150" dirty="0">
                <a:solidFill>
                  <a:srgbClr val="E7E6E6">
                    <a:lumMod val="25000"/>
                  </a:srgbClr>
                </a:solidFill>
                <a:latin typeface="나눔스퀘어 Bold"/>
                <a:ea typeface="나눔스퀘어 Bold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3768058"/>
            <a:ext cx="2209623" cy="584775"/>
            <a:chOff x="731520" y="1960582"/>
            <a:chExt cx="2209623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bg2">
                      <a:lumMod val="25000"/>
                    </a:schemeClr>
                  </a:solidFill>
                </a:rPr>
                <a:t>04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03008"/>
              <a:ext cx="1415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800" spc="-150" dirty="0" err="1" smtClean="0">
                  <a:solidFill>
                    <a:srgbClr val="E7E6E6">
                      <a:lumMod val="25000"/>
                    </a:srgbClr>
                  </a:solidFill>
                  <a:latin typeface="나눔스퀘어 Bold"/>
                  <a:ea typeface="나눔스퀘어 Bold"/>
                </a:rPr>
                <a:t>간트차트</a:t>
              </a:r>
              <a:endParaRPr lang="ko-KR" altLang="en-US" sz="2800" spc="-150" dirty="0">
                <a:solidFill>
                  <a:srgbClr val="E7E6E6">
                    <a:lumMod val="25000"/>
                  </a:srgbClr>
                </a:solidFill>
                <a:latin typeface="나눔스퀘어 Bold"/>
                <a:ea typeface="나눔스퀘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8162564" y="2985066"/>
            <a:ext cx="2377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 배경</a:t>
            </a:r>
            <a:endParaRPr lang="en-US" altLang="ko-KR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 배경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323612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1095" y="21336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86" y="1576621"/>
            <a:ext cx="6959958" cy="32577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02" y="3901506"/>
            <a:ext cx="6776284" cy="20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 배경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323612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1095" y="21336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49" y="1547718"/>
            <a:ext cx="5090771" cy="47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8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효과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127807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EFBBC3-5CA3-4A87-A293-439CD6185768}"/>
              </a:ext>
            </a:extLst>
          </p:cNvPr>
          <p:cNvSpPr/>
          <p:nvPr/>
        </p:nvSpPr>
        <p:spPr>
          <a:xfrm>
            <a:off x="1371600" y="1810432"/>
            <a:ext cx="5051383" cy="1991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FC521D4-606E-4A59-8F47-F78F51B9E3E2}"/>
              </a:ext>
            </a:extLst>
          </p:cNvPr>
          <p:cNvSpPr/>
          <p:nvPr/>
        </p:nvSpPr>
        <p:spPr>
          <a:xfrm>
            <a:off x="6675120" y="1810432"/>
            <a:ext cx="5051383" cy="1991360"/>
          </a:xfrm>
          <a:prstGeom prst="rect">
            <a:avLst/>
          </a:prstGeom>
          <a:solidFill>
            <a:srgbClr val="FDC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24F1F5F-8E40-44EE-B444-423BC830C7A8}"/>
              </a:ext>
            </a:extLst>
          </p:cNvPr>
          <p:cNvSpPr/>
          <p:nvPr/>
        </p:nvSpPr>
        <p:spPr>
          <a:xfrm>
            <a:off x="1371600" y="4007094"/>
            <a:ext cx="5051383" cy="1991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14966DCC-0CA9-4F5B-91CA-11FAC2A1C1A8}"/>
              </a:ext>
            </a:extLst>
          </p:cNvPr>
          <p:cNvSpPr/>
          <p:nvPr/>
        </p:nvSpPr>
        <p:spPr>
          <a:xfrm>
            <a:off x="6675120" y="4007094"/>
            <a:ext cx="5051383" cy="1991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6429610-FD62-48D3-B4E8-9EB6B2EFA6A2}"/>
              </a:ext>
            </a:extLst>
          </p:cNvPr>
          <p:cNvSpPr/>
          <p:nvPr/>
        </p:nvSpPr>
        <p:spPr>
          <a:xfrm>
            <a:off x="5754739" y="3133548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EA691EB-62F4-41E3-98A3-9E0785BA2D35}"/>
              </a:ext>
            </a:extLst>
          </p:cNvPr>
          <p:cNvSpPr txBox="1"/>
          <p:nvPr/>
        </p:nvSpPr>
        <p:spPr>
          <a:xfrm>
            <a:off x="5895571" y="31752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E96F8E8-CA17-417A-9CC7-BA36319171A0}"/>
              </a:ext>
            </a:extLst>
          </p:cNvPr>
          <p:cNvSpPr/>
          <p:nvPr/>
        </p:nvSpPr>
        <p:spPr>
          <a:xfrm>
            <a:off x="6675120" y="3139387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881E30C4-5EB7-4F3B-9411-184451EC1F00}"/>
              </a:ext>
            </a:extLst>
          </p:cNvPr>
          <p:cNvSpPr txBox="1"/>
          <p:nvPr/>
        </p:nvSpPr>
        <p:spPr>
          <a:xfrm>
            <a:off x="6737404" y="3181122"/>
            <a:ext cx="56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9AF4585-44FC-44E0-B69E-CD5AB6090A06}"/>
              </a:ext>
            </a:extLst>
          </p:cNvPr>
          <p:cNvSpPr/>
          <p:nvPr/>
        </p:nvSpPr>
        <p:spPr>
          <a:xfrm>
            <a:off x="5765352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8CC1373F-A8C2-4D78-9A6C-803564E52DA9}"/>
              </a:ext>
            </a:extLst>
          </p:cNvPr>
          <p:cNvSpPr txBox="1"/>
          <p:nvPr/>
        </p:nvSpPr>
        <p:spPr>
          <a:xfrm>
            <a:off x="5906184" y="404882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ED1987DC-2EF5-4E36-99A1-C635C03625EE}"/>
              </a:ext>
            </a:extLst>
          </p:cNvPr>
          <p:cNvSpPr/>
          <p:nvPr/>
        </p:nvSpPr>
        <p:spPr>
          <a:xfrm>
            <a:off x="6675573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E9240057-CD17-456E-AD97-02B54189CB68}"/>
              </a:ext>
            </a:extLst>
          </p:cNvPr>
          <p:cNvSpPr txBox="1"/>
          <p:nvPr/>
        </p:nvSpPr>
        <p:spPr>
          <a:xfrm>
            <a:off x="6816405" y="404882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6C7DDE-2821-47DF-A109-81AC3FA279C0}"/>
              </a:ext>
            </a:extLst>
          </p:cNvPr>
          <p:cNvSpPr txBox="1"/>
          <p:nvPr/>
        </p:nvSpPr>
        <p:spPr>
          <a:xfrm>
            <a:off x="1611885" y="1948922"/>
            <a:ext cx="37176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간단하게 수강 가능한 과목 리스트 출력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BE099-02B8-4A76-AB02-604DEB5C5F4B}"/>
              </a:ext>
            </a:extLst>
          </p:cNvPr>
          <p:cNvSpPr txBox="1"/>
          <p:nvPr/>
        </p:nvSpPr>
        <p:spPr>
          <a:xfrm>
            <a:off x="6889039" y="1948922"/>
            <a:ext cx="47099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수강 </a:t>
            </a: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신청시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중복된 과목이나 시간을 쉽게 </a:t>
            </a: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파악가능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6ECE67-8539-482B-972A-31F708926B38}"/>
              </a:ext>
            </a:extLst>
          </p:cNvPr>
          <p:cNvSpPr txBox="1"/>
          <p:nvPr/>
        </p:nvSpPr>
        <p:spPr>
          <a:xfrm>
            <a:off x="1611885" y="4137998"/>
            <a:ext cx="29161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알아보기 쉽고  편리한 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사용법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A9988-AFBC-4907-83A5-34D0845E16EA}"/>
              </a:ext>
            </a:extLst>
          </p:cNvPr>
          <p:cNvSpPr txBox="1"/>
          <p:nvPr/>
        </p:nvSpPr>
        <p:spPr>
          <a:xfrm>
            <a:off x="7499784" y="4137998"/>
            <a:ext cx="409919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E7E6E6">
                    <a:lumMod val="25000"/>
                  </a:srgbClr>
                </a:solidFill>
                <a:latin typeface="나눔스퀘어 Bold"/>
                <a:ea typeface="나눔스퀘어 Bold"/>
              </a:rPr>
              <a:t>온라인에서 각종 학적 데이터의 관리가 용이</a:t>
            </a:r>
            <a:endParaRPr lang="en-US" altLang="ko-KR" spc="-150" dirty="0">
              <a:solidFill>
                <a:srgbClr val="E7E6E6">
                  <a:lumMod val="25000"/>
                </a:srgbClr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81994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4907218" y="3044280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234279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B6573B-C1B5-4669-B731-DD5D8853A64D}"/>
              </a:ext>
            </a:extLst>
          </p:cNvPr>
          <p:cNvSpPr/>
          <p:nvPr/>
        </p:nvSpPr>
        <p:spPr>
          <a:xfrm>
            <a:off x="1473200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7CD99-A7AB-4A6C-9F28-9FBA803B95C3}"/>
              </a:ext>
            </a:extLst>
          </p:cNvPr>
          <p:cNvSpPr/>
          <p:nvPr/>
        </p:nvSpPr>
        <p:spPr>
          <a:xfrm>
            <a:off x="1473200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A03B61-518D-4CBD-BC5E-8E94F3266DA1}"/>
              </a:ext>
            </a:extLst>
          </p:cNvPr>
          <p:cNvSpPr/>
          <p:nvPr/>
        </p:nvSpPr>
        <p:spPr>
          <a:xfrm>
            <a:off x="4231758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0A0F0F-7CEA-4968-97FC-B7890698D758}"/>
              </a:ext>
            </a:extLst>
          </p:cNvPr>
          <p:cNvSpPr/>
          <p:nvPr/>
        </p:nvSpPr>
        <p:spPr>
          <a:xfrm>
            <a:off x="6990316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787D84-EF15-4E76-8875-EFFD067FAC14}"/>
              </a:ext>
            </a:extLst>
          </p:cNvPr>
          <p:cNvSpPr txBox="1"/>
          <p:nvPr/>
        </p:nvSpPr>
        <p:spPr>
          <a:xfrm>
            <a:off x="2063144" y="1895292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데 이 터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F23AB9-B3DE-4CC5-B42C-5F4A371309BA}"/>
              </a:ext>
            </a:extLst>
          </p:cNvPr>
          <p:cNvSpPr/>
          <p:nvPr/>
        </p:nvSpPr>
        <p:spPr>
          <a:xfrm>
            <a:off x="4231757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31B2DC-59A2-4AB1-A13E-285F340A2A10}"/>
              </a:ext>
            </a:extLst>
          </p:cNvPr>
          <p:cNvSpPr txBox="1"/>
          <p:nvPr/>
        </p:nvSpPr>
        <p:spPr>
          <a:xfrm>
            <a:off x="4730261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dirty="0" smtClean="0">
                <a:solidFill>
                  <a:prstClr val="white"/>
                </a:solidFill>
                <a:latin typeface="나눔스퀘어 Bold"/>
                <a:ea typeface="나눔스퀘어 Bold"/>
              </a:rPr>
              <a:t>기능 구현</a:t>
            </a:r>
            <a:endParaRPr lang="ko-KR" altLang="en-US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CBBD1D-F672-4A4E-81B7-9454E0CF9EC5}"/>
              </a:ext>
            </a:extLst>
          </p:cNvPr>
          <p:cNvSpPr/>
          <p:nvPr/>
        </p:nvSpPr>
        <p:spPr>
          <a:xfrm>
            <a:off x="6990314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A6104C-D1BF-44E7-8AAF-8107F91C69AE}"/>
              </a:ext>
            </a:extLst>
          </p:cNvPr>
          <p:cNvSpPr txBox="1"/>
          <p:nvPr/>
        </p:nvSpPr>
        <p:spPr>
          <a:xfrm>
            <a:off x="7478658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dirty="0" smtClean="0">
                <a:solidFill>
                  <a:prstClr val="white"/>
                </a:solidFill>
                <a:latin typeface="나눔스퀘어 Bold"/>
                <a:ea typeface="나눔스퀘어 Bold"/>
              </a:rPr>
              <a:t>정보 조사</a:t>
            </a:r>
            <a:endParaRPr lang="ko-KR" altLang="en-US" dirty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6C7DDE-2821-47DF-A109-81AC3FA279C0}"/>
              </a:ext>
            </a:extLst>
          </p:cNvPr>
          <p:cNvSpPr txBox="1"/>
          <p:nvPr/>
        </p:nvSpPr>
        <p:spPr>
          <a:xfrm>
            <a:off x="1484338" y="2553846"/>
            <a:ext cx="14654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학생 테이블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학과 테이블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과목 테이블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교수 테이블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6C7DDE-2821-47DF-A109-81AC3FA279C0}"/>
              </a:ext>
            </a:extLst>
          </p:cNvPr>
          <p:cNvSpPr txBox="1"/>
          <p:nvPr/>
        </p:nvSpPr>
        <p:spPr>
          <a:xfrm>
            <a:off x="4242155" y="2553846"/>
            <a:ext cx="19768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웹 구현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웹과 </a:t>
            </a:r>
            <a:r>
              <a:rPr lang="en-US" altLang="ko-KR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</a:t>
            </a:r>
            <a:r>
              <a:rPr lang="en-US" altLang="ko-KR" spc="-150" dirty="0" err="1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ySQL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연동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정보 조회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신규데이터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등록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수정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수강신청 도우미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6C7DDE-2821-47DF-A109-81AC3FA279C0}"/>
              </a:ext>
            </a:extLst>
          </p:cNvPr>
          <p:cNvSpPr txBox="1"/>
          <p:nvPr/>
        </p:nvSpPr>
        <p:spPr>
          <a:xfrm>
            <a:off x="6990314" y="2553846"/>
            <a:ext cx="20414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수강신청을 위한 학과별 졸업요건 조사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967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FB60C-50AF-4014-A150-00FC2773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BA90C2-C5AA-4C07-A58C-6B086D0923C4}"/>
              </a:ext>
            </a:extLst>
          </p:cNvPr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4A5D0-AC77-4198-A64D-BBAAEA29AD75}"/>
              </a:ext>
            </a:extLst>
          </p:cNvPr>
          <p:cNvSpPr txBox="1"/>
          <p:nvPr/>
        </p:nvSpPr>
        <p:spPr>
          <a:xfrm>
            <a:off x="2072352" y="3044279"/>
            <a:ext cx="2890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플로우</a:t>
            </a:r>
            <a:r>
              <a:rPr lang="ko-KR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차트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8277A-A333-4D97-A0B3-C22CD6D88712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5F77BD-1277-40B9-83E1-6CB8C168B32F}"/>
              </a:ext>
            </a:extLst>
          </p:cNvPr>
          <p:cNvGrpSpPr/>
          <p:nvPr/>
        </p:nvGrpSpPr>
        <p:grpSpPr>
          <a:xfrm>
            <a:off x="0" y="1025159"/>
            <a:ext cx="2397760" cy="769441"/>
            <a:chOff x="7205150" y="2083172"/>
            <a:chExt cx="2397760" cy="76944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F9B868-DE35-470D-A503-A18210DA1792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2194FF-59BE-4A96-8417-35529B2F37C3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65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178</Words>
  <Application>Microsoft Office PowerPoint</Application>
  <PresentationFormat>와이드스크린</PresentationFormat>
  <Paragraphs>66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 Light</vt:lpstr>
      <vt:lpstr>맑은 고딕</vt:lpstr>
      <vt:lpstr>Arial</vt:lpstr>
      <vt:lpstr>Wingdings</vt:lpstr>
      <vt:lpstr>함초롬돋움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134</cp:revision>
  <dcterms:created xsi:type="dcterms:W3CDTF">2020-04-05T23:47:55Z</dcterms:created>
  <dcterms:modified xsi:type="dcterms:W3CDTF">2021-07-05T05:44:09Z</dcterms:modified>
</cp:coreProperties>
</file>